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17"/>
  </p:handoutMasterIdLst>
  <p:sldIdLst>
    <p:sldId id="256" r:id="rId2"/>
    <p:sldId id="274" r:id="rId3"/>
    <p:sldId id="257" r:id="rId4"/>
    <p:sldId id="258" r:id="rId5"/>
    <p:sldId id="273" r:id="rId6"/>
    <p:sldId id="259" r:id="rId7"/>
    <p:sldId id="260" r:id="rId8"/>
    <p:sldId id="261" r:id="rId9"/>
    <p:sldId id="278" r:id="rId10"/>
    <p:sldId id="279" r:id="rId11"/>
    <p:sldId id="280" r:id="rId12"/>
    <p:sldId id="281" r:id="rId13"/>
    <p:sldId id="282" r:id="rId14"/>
    <p:sldId id="275" r:id="rId15"/>
    <p:sldId id="272"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6433" autoAdjust="0"/>
  </p:normalViewPr>
  <p:slideViewPr>
    <p:cSldViewPr snapToGrid="0">
      <p:cViewPr varScale="1">
        <p:scale>
          <a:sx n="116" d="100"/>
          <a:sy n="116" d="100"/>
        </p:scale>
        <p:origin x="39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3495657-7AAE-40BB-9401-297EC51918B0}" type="datetimeFigureOut">
              <a:rPr lang="en-US" smtClean="0"/>
              <a:t>9/4/2018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607D9E6-1B35-4C0C-909F-8B805E4C9771}" type="slidenum">
              <a:rPr lang="en-US" smtClean="0"/>
              <a:t>‹#›</a:t>
            </a:fld>
            <a:endParaRPr lang="en-US"/>
          </a:p>
        </p:txBody>
      </p:sp>
    </p:spTree>
    <p:extLst>
      <p:ext uri="{BB962C8B-B14F-4D97-AF65-F5344CB8AC3E}">
        <p14:creationId xmlns:p14="http://schemas.microsoft.com/office/powerpoint/2010/main" val="76394827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9/4/2018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9/4/2018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9/4/2018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9/4/2018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9/4/2018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9/4/2018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9/4/2018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9/4/2018</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9/4/2018</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www.fa-ib.weebly.com/" TargetMode="External"/><Relationship Id="rId2" Type="http://schemas.openxmlformats.org/officeDocument/2006/relationships/hyperlink" Target="mailto:Packard.Ashley@Franklin-Academy.org"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u="sng" dirty="0" smtClean="0"/>
              <a:t>Franklin Academy BB: </a:t>
            </a:r>
            <a:r>
              <a:rPr lang="en-US" dirty="0" smtClean="0"/>
              <a:t/>
            </a:r>
            <a:br>
              <a:rPr lang="en-US" dirty="0" smtClean="0"/>
            </a:br>
            <a:r>
              <a:rPr lang="en-US" dirty="0" smtClean="0"/>
              <a:t>What is the PYP?</a:t>
            </a:r>
            <a:br>
              <a:rPr lang="en-US" dirty="0" smtClean="0"/>
            </a:br>
            <a:r>
              <a:rPr lang="en-US" dirty="0" smtClean="0"/>
              <a:t>What is the Learner Profile?</a:t>
            </a:r>
            <a:endParaRPr lang="en-US" dirty="0"/>
          </a:p>
        </p:txBody>
      </p:sp>
      <p:sp>
        <p:nvSpPr>
          <p:cNvPr id="3" name="Subtitle 2"/>
          <p:cNvSpPr>
            <a:spLocks noGrp="1"/>
          </p:cNvSpPr>
          <p:nvPr>
            <p:ph type="subTitle" idx="1"/>
          </p:nvPr>
        </p:nvSpPr>
        <p:spPr/>
        <p:txBody>
          <a:bodyPr/>
          <a:lstStyle/>
          <a:p>
            <a:r>
              <a:rPr lang="en-US" dirty="0" smtClean="0"/>
              <a:t>September 5, 2018</a:t>
            </a:r>
            <a:endParaRPr lang="en-US" dirty="0"/>
          </a:p>
        </p:txBody>
      </p:sp>
      <p:pic>
        <p:nvPicPr>
          <p:cNvPr id="4" name="Picture 6" descr="Image result for ib pyp candidate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4560" y="5280847"/>
            <a:ext cx="5185547" cy="1255875"/>
          </a:xfrm>
          <a:prstGeom prst="rect">
            <a:avLst/>
          </a:prstGeom>
          <a:solidFill>
            <a:schemeClr val="tx1"/>
          </a:solidFill>
        </p:spPr>
      </p:pic>
    </p:spTree>
    <p:extLst>
      <p:ext uri="{BB962C8B-B14F-4D97-AF65-F5344CB8AC3E}">
        <p14:creationId xmlns:p14="http://schemas.microsoft.com/office/powerpoint/2010/main" val="35151045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Communicator:          Reflective:</a:t>
            </a:r>
            <a:endParaRPr lang="en-US" dirty="0"/>
          </a:p>
        </p:txBody>
      </p:sp>
      <p:sp>
        <p:nvSpPr>
          <p:cNvPr id="3" name="Content Placeholder 2"/>
          <p:cNvSpPr>
            <a:spLocks noGrp="1"/>
          </p:cNvSpPr>
          <p:nvPr>
            <p:ph sz="half" idx="1"/>
          </p:nvPr>
        </p:nvSpPr>
        <p:spPr>
          <a:xfrm>
            <a:off x="0" y="2215979"/>
            <a:ext cx="5724499" cy="4724400"/>
          </a:xfrm>
        </p:spPr>
        <p:txBody>
          <a:bodyPr>
            <a:normAutofit fontScale="47500" lnSpcReduction="20000"/>
          </a:bodyPr>
          <a:lstStyle/>
          <a:p>
            <a:r>
              <a:rPr lang="en-US" sz="3400" dirty="0"/>
              <a:t>Students who are COMMUNICATORS are able to think and communicate in more than one language. </a:t>
            </a:r>
          </a:p>
          <a:p>
            <a:r>
              <a:rPr lang="en-US" sz="3400" dirty="0"/>
              <a:t>They can express their ideas by speaking, drawing and writing. </a:t>
            </a:r>
          </a:p>
          <a:p>
            <a:r>
              <a:rPr lang="en-US" sz="3400" dirty="0"/>
              <a:t>They can also communicate using mathematical language and symbols.</a:t>
            </a:r>
          </a:p>
          <a:p>
            <a:r>
              <a:rPr lang="en-US" sz="3400" u="sng" dirty="0"/>
              <a:t>At home</a:t>
            </a:r>
            <a:r>
              <a:rPr lang="en-US" sz="3400" dirty="0"/>
              <a:t>:</a:t>
            </a:r>
          </a:p>
          <a:p>
            <a:pPr lvl="1"/>
            <a:r>
              <a:rPr lang="en-US" sz="3400" dirty="0"/>
              <a:t>Encourage your child to stay in touch with relatives and friends who live in other countries by writing letters, using the phone or sending email. </a:t>
            </a:r>
          </a:p>
          <a:p>
            <a:pPr lvl="1"/>
            <a:r>
              <a:rPr lang="en-US" sz="3400" dirty="0"/>
              <a:t>When working on math problems, encourage your child to explain their answer to you orally or by drawing a picture. </a:t>
            </a:r>
            <a:endParaRPr lang="en-US" sz="3400" dirty="0" smtClean="0"/>
          </a:p>
          <a:p>
            <a:pPr lvl="1"/>
            <a:r>
              <a:rPr lang="en-US" sz="3400" dirty="0"/>
              <a:t>Work with your child to improve their listening skills. Being a good listener is an important part of communicating with others. </a:t>
            </a:r>
          </a:p>
          <a:p>
            <a:pPr lvl="1"/>
            <a:endParaRPr lang="en-US" dirty="0"/>
          </a:p>
          <a:p>
            <a:endParaRPr lang="en-US" dirty="0"/>
          </a:p>
        </p:txBody>
      </p:sp>
      <p:sp>
        <p:nvSpPr>
          <p:cNvPr id="4" name="Content Placeholder 3"/>
          <p:cNvSpPr>
            <a:spLocks noGrp="1"/>
          </p:cNvSpPr>
          <p:nvPr>
            <p:ph sz="half" idx="2"/>
          </p:nvPr>
        </p:nvSpPr>
        <p:spPr>
          <a:xfrm>
            <a:off x="6030897" y="2049290"/>
            <a:ext cx="6037535" cy="4738688"/>
          </a:xfrm>
        </p:spPr>
        <p:txBody>
          <a:bodyPr>
            <a:normAutofit fontScale="47500" lnSpcReduction="20000"/>
          </a:bodyPr>
          <a:lstStyle/>
          <a:p>
            <a:r>
              <a:rPr lang="en-US" sz="3400" dirty="0"/>
              <a:t>Students who are REFLECTIVE know what they are good at and what they’re not. </a:t>
            </a:r>
          </a:p>
          <a:p>
            <a:r>
              <a:rPr lang="en-US" sz="3400" dirty="0"/>
              <a:t>The try to think about these things, and they make changes where they can.</a:t>
            </a:r>
          </a:p>
          <a:p>
            <a:r>
              <a:rPr lang="en-US" sz="3400" dirty="0"/>
              <a:t>They give thoughtful consideration to their own learning and consider their personal strengths and weaknesses in a constructive manner. </a:t>
            </a:r>
          </a:p>
          <a:p>
            <a:r>
              <a:rPr lang="en-US" sz="3400" u="sng" dirty="0"/>
              <a:t>At home</a:t>
            </a:r>
            <a:r>
              <a:rPr lang="en-US" sz="3400" dirty="0"/>
              <a:t>: </a:t>
            </a:r>
          </a:p>
          <a:p>
            <a:pPr lvl="1"/>
            <a:r>
              <a:rPr lang="en-US" sz="3400" dirty="0"/>
              <a:t>Spend some time reviewing your child’s report card with them. Discuss it with them and truly consider their thoughts on their strengths and areas for improvement. </a:t>
            </a:r>
            <a:endParaRPr lang="en-US" sz="3400" dirty="0" smtClean="0"/>
          </a:p>
          <a:p>
            <a:pPr lvl="1"/>
            <a:r>
              <a:rPr lang="en-US" sz="3400" dirty="0"/>
              <a:t>Consider the goals that your child could set for the next term. Make a list not only of the goals, but of specific actions that can be taken to achieve these goals. </a:t>
            </a:r>
          </a:p>
          <a:p>
            <a:pPr lvl="1"/>
            <a:r>
              <a:rPr lang="en-US" sz="3400" dirty="0"/>
              <a:t>Teach your child to reflect on their performances in and out of school in a positive manner.</a:t>
            </a:r>
          </a:p>
          <a:p>
            <a:pPr lvl="1"/>
            <a:endParaRPr lang="en-US" dirty="0"/>
          </a:p>
          <a:p>
            <a:endParaRPr lang="en-US" dirty="0"/>
          </a:p>
        </p:txBody>
      </p:sp>
      <p:cxnSp>
        <p:nvCxnSpPr>
          <p:cNvPr id="5" name="Straight Connector 4"/>
          <p:cNvCxnSpPr/>
          <p:nvPr/>
        </p:nvCxnSpPr>
        <p:spPr>
          <a:xfrm flipH="1">
            <a:off x="5972432" y="1846284"/>
            <a:ext cx="8238" cy="5011716"/>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90346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Inquirer:								Open-Minded:</a:t>
            </a:r>
            <a:endParaRPr lang="en-US" dirty="0"/>
          </a:p>
        </p:txBody>
      </p:sp>
      <p:sp>
        <p:nvSpPr>
          <p:cNvPr id="3" name="Content Placeholder 2"/>
          <p:cNvSpPr>
            <a:spLocks noGrp="1"/>
          </p:cNvSpPr>
          <p:nvPr>
            <p:ph sz="half" idx="1"/>
          </p:nvPr>
        </p:nvSpPr>
        <p:spPr>
          <a:xfrm>
            <a:off x="0" y="2446638"/>
            <a:ext cx="5692346" cy="4411361"/>
          </a:xfrm>
        </p:spPr>
        <p:txBody>
          <a:bodyPr>
            <a:normAutofit/>
          </a:bodyPr>
          <a:lstStyle/>
          <a:p>
            <a:r>
              <a:rPr lang="en-US" dirty="0"/>
              <a:t>Students who are INQUIRERS are curious about the world. </a:t>
            </a:r>
          </a:p>
          <a:p>
            <a:r>
              <a:rPr lang="en-US" dirty="0"/>
              <a:t>They can conduct research independently. </a:t>
            </a:r>
          </a:p>
          <a:p>
            <a:r>
              <a:rPr lang="en-US" dirty="0"/>
              <a:t>They love learning and discovering new things and will carry this love of learning with them throughout life. </a:t>
            </a:r>
          </a:p>
          <a:p>
            <a:r>
              <a:rPr lang="en-US" u="sng" dirty="0"/>
              <a:t>At home:</a:t>
            </a:r>
          </a:p>
          <a:p>
            <a:pPr lvl="1"/>
            <a:r>
              <a:rPr lang="en-US" dirty="0"/>
              <a:t>Encourage areas of your child’s interest by visiting the library to borrow books that explore these topics. </a:t>
            </a:r>
            <a:endParaRPr lang="en-US" dirty="0" smtClean="0"/>
          </a:p>
          <a:p>
            <a:pPr lvl="1"/>
            <a:r>
              <a:rPr lang="en-US" dirty="0"/>
              <a:t>Model being an inquirer. Admit when you don’t know the answer to a problem or a question and seek out answers in front of your child. </a:t>
            </a:r>
          </a:p>
          <a:p>
            <a:pPr lvl="1"/>
            <a:endParaRPr lang="en-US" dirty="0"/>
          </a:p>
          <a:p>
            <a:endParaRPr lang="en-US" dirty="0"/>
          </a:p>
        </p:txBody>
      </p:sp>
      <p:sp>
        <p:nvSpPr>
          <p:cNvPr id="4" name="Content Placeholder 3"/>
          <p:cNvSpPr>
            <a:spLocks noGrp="1"/>
          </p:cNvSpPr>
          <p:nvPr>
            <p:ph sz="half" idx="2"/>
          </p:nvPr>
        </p:nvSpPr>
        <p:spPr>
          <a:xfrm>
            <a:off x="5890853" y="2183027"/>
            <a:ext cx="6301147" cy="4674971"/>
          </a:xfrm>
        </p:spPr>
        <p:txBody>
          <a:bodyPr>
            <a:normAutofit/>
          </a:bodyPr>
          <a:lstStyle/>
          <a:p>
            <a:r>
              <a:rPr lang="en-US" dirty="0"/>
              <a:t>An OPEN-MINDED student knows that all people are different. </a:t>
            </a:r>
          </a:p>
          <a:p>
            <a:r>
              <a:rPr lang="en-US" dirty="0"/>
              <a:t>They listen to the points of view of others and consider many possibilities before making a decision. </a:t>
            </a:r>
          </a:p>
          <a:p>
            <a:r>
              <a:rPr lang="en-US" dirty="0"/>
              <a:t>They celebrate the differences that make all people unique.</a:t>
            </a:r>
          </a:p>
          <a:p>
            <a:r>
              <a:rPr lang="en-US" u="sng" dirty="0"/>
              <a:t>At home</a:t>
            </a:r>
            <a:r>
              <a:rPr lang="en-US" dirty="0"/>
              <a:t>:</a:t>
            </a:r>
          </a:p>
          <a:p>
            <a:pPr lvl="1"/>
            <a:r>
              <a:rPr lang="en-US" dirty="0"/>
              <a:t>Encourage your child to try new things – new foods, new games and new activities.</a:t>
            </a:r>
          </a:p>
          <a:p>
            <a:pPr lvl="1"/>
            <a:r>
              <a:rPr lang="en-US" dirty="0"/>
              <a:t> Expose your child to different festivals, celebrations and traditions and be sure to present them in a non-judgmental way.</a:t>
            </a:r>
          </a:p>
          <a:p>
            <a:endParaRPr lang="en-US" dirty="0"/>
          </a:p>
        </p:txBody>
      </p:sp>
      <p:cxnSp>
        <p:nvCxnSpPr>
          <p:cNvPr id="5" name="Straight Connector 4"/>
          <p:cNvCxnSpPr/>
          <p:nvPr/>
        </p:nvCxnSpPr>
        <p:spPr>
          <a:xfrm flipH="1">
            <a:off x="5882615" y="1846284"/>
            <a:ext cx="8238" cy="5011716"/>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12066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Principled:							Risk-Taker:</a:t>
            </a:r>
            <a:endParaRPr lang="en-US" dirty="0"/>
          </a:p>
        </p:txBody>
      </p:sp>
      <p:sp>
        <p:nvSpPr>
          <p:cNvPr id="3" name="Content Placeholder 2"/>
          <p:cNvSpPr>
            <a:spLocks noGrp="1"/>
          </p:cNvSpPr>
          <p:nvPr>
            <p:ph sz="half" idx="1"/>
          </p:nvPr>
        </p:nvSpPr>
        <p:spPr>
          <a:xfrm>
            <a:off x="0" y="1878227"/>
            <a:ext cx="6079523" cy="4979773"/>
          </a:xfrm>
        </p:spPr>
        <p:txBody>
          <a:bodyPr>
            <a:normAutofit fontScale="77500" lnSpcReduction="20000"/>
          </a:bodyPr>
          <a:lstStyle/>
          <a:p>
            <a:r>
              <a:rPr lang="en-US" sz="2100" dirty="0"/>
              <a:t>Students who are PRINCIPLED have a sense of fairness and are honest with themselves and with others. </a:t>
            </a:r>
          </a:p>
          <a:p>
            <a:r>
              <a:rPr lang="en-US" sz="2100" dirty="0"/>
              <a:t>They understand that sometimes there are rules and they follow them. </a:t>
            </a:r>
          </a:p>
          <a:p>
            <a:r>
              <a:rPr lang="en-US" sz="2100" dirty="0"/>
              <a:t>They have an understanding of moral reasoning.</a:t>
            </a:r>
          </a:p>
          <a:p>
            <a:r>
              <a:rPr lang="en-US" sz="2100" u="sng" dirty="0"/>
              <a:t>At home</a:t>
            </a:r>
            <a:r>
              <a:rPr lang="en-US" sz="2100" dirty="0"/>
              <a:t>:</a:t>
            </a:r>
          </a:p>
          <a:p>
            <a:pPr lvl="1"/>
            <a:r>
              <a:rPr lang="en-US" sz="2100" dirty="0"/>
              <a:t>Involve your child in deciding on the rules for a game or activity and then ensure that they stick to the ones that have been decided upon. </a:t>
            </a:r>
          </a:p>
          <a:p>
            <a:pPr lvl="1"/>
            <a:r>
              <a:rPr lang="en-US" sz="2100" dirty="0"/>
              <a:t>Encourage your child to play games that involve teams. Discuss with your child the qualities of a team player. What sort of person would they want on their team? </a:t>
            </a:r>
          </a:p>
          <a:p>
            <a:endParaRPr lang="en-US" dirty="0"/>
          </a:p>
        </p:txBody>
      </p:sp>
      <p:sp>
        <p:nvSpPr>
          <p:cNvPr id="4" name="Content Placeholder 3"/>
          <p:cNvSpPr>
            <a:spLocks noGrp="1"/>
          </p:cNvSpPr>
          <p:nvPr>
            <p:ph sz="half" idx="2"/>
          </p:nvPr>
        </p:nvSpPr>
        <p:spPr>
          <a:xfrm>
            <a:off x="6154463" y="2059459"/>
            <a:ext cx="5946920" cy="4876799"/>
          </a:xfrm>
        </p:spPr>
        <p:txBody>
          <a:bodyPr>
            <a:normAutofit fontScale="77500" lnSpcReduction="20000"/>
          </a:bodyPr>
          <a:lstStyle/>
          <a:p>
            <a:r>
              <a:rPr lang="en-US" dirty="0"/>
              <a:t>Students who are RISK-TAKERS have the daring to try new things. </a:t>
            </a:r>
          </a:p>
          <a:p>
            <a:r>
              <a:rPr lang="en-US" dirty="0"/>
              <a:t>They try to solve problems in a lot of ways. </a:t>
            </a:r>
          </a:p>
          <a:p>
            <a:r>
              <a:rPr lang="en-US" dirty="0"/>
              <a:t>They have the bravery to tell people what they think is right. </a:t>
            </a:r>
          </a:p>
          <a:p>
            <a:r>
              <a:rPr lang="en-US" u="sng" dirty="0"/>
              <a:t>At home</a:t>
            </a:r>
            <a:r>
              <a:rPr lang="en-US" dirty="0"/>
              <a:t>:</a:t>
            </a:r>
          </a:p>
          <a:p>
            <a:pPr lvl="1"/>
            <a:r>
              <a:rPr lang="en-US" sz="1800" dirty="0"/>
              <a:t>If your child is feeling uneasy about trying something, encourage them to attempt it and then reflect on both whether they liked the activity and how it felt to try something new. </a:t>
            </a:r>
          </a:p>
          <a:p>
            <a:pPr lvl="1"/>
            <a:r>
              <a:rPr lang="en-US" sz="1800" dirty="0"/>
              <a:t>Your child might want to set some short-term goals. Consider activities that make him/her nervous. What are realistic goals for the week? Your child might set a goal to: </a:t>
            </a:r>
          </a:p>
          <a:p>
            <a:pPr lvl="2"/>
            <a:r>
              <a:rPr lang="en-US" sz="1800" dirty="0"/>
              <a:t>Offer an opinion in class </a:t>
            </a:r>
          </a:p>
          <a:p>
            <a:pPr lvl="2"/>
            <a:r>
              <a:rPr lang="en-US" sz="1800" dirty="0"/>
              <a:t>Spend one recess with someone they might not usually play with </a:t>
            </a:r>
          </a:p>
          <a:p>
            <a:pPr lvl="2"/>
            <a:r>
              <a:rPr lang="en-US" sz="1800" dirty="0"/>
              <a:t>Order something different from the lunch menu </a:t>
            </a:r>
          </a:p>
          <a:p>
            <a:pPr lvl="2"/>
            <a:r>
              <a:rPr lang="en-US" sz="1800" dirty="0"/>
              <a:t>Try an activity they haven’t tried before </a:t>
            </a:r>
          </a:p>
          <a:p>
            <a:pPr lvl="1"/>
            <a:r>
              <a:rPr lang="en-US" sz="1800" dirty="0"/>
              <a:t>Be careful to explain to your child the difference between being a risk-taker by trying new things and doing dangerous things. </a:t>
            </a:r>
          </a:p>
          <a:p>
            <a:endParaRPr lang="en-US" dirty="0"/>
          </a:p>
        </p:txBody>
      </p:sp>
      <p:cxnSp>
        <p:nvCxnSpPr>
          <p:cNvPr id="5" name="Straight Connector 4"/>
          <p:cNvCxnSpPr/>
          <p:nvPr/>
        </p:nvCxnSpPr>
        <p:spPr>
          <a:xfrm flipH="1">
            <a:off x="6071285" y="1846284"/>
            <a:ext cx="8238" cy="5011716"/>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32072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Thinker:								Balanced:</a:t>
            </a:r>
            <a:endParaRPr lang="en-US" dirty="0"/>
          </a:p>
        </p:txBody>
      </p:sp>
      <p:sp>
        <p:nvSpPr>
          <p:cNvPr id="3" name="Content Placeholder 2"/>
          <p:cNvSpPr>
            <a:spLocks noGrp="1"/>
          </p:cNvSpPr>
          <p:nvPr>
            <p:ph sz="half" idx="1"/>
          </p:nvPr>
        </p:nvSpPr>
        <p:spPr>
          <a:xfrm>
            <a:off x="0" y="2222285"/>
            <a:ext cx="5549136" cy="4635713"/>
          </a:xfrm>
        </p:spPr>
        <p:txBody>
          <a:bodyPr>
            <a:normAutofit fontScale="92500" lnSpcReduction="10000"/>
          </a:bodyPr>
          <a:lstStyle/>
          <a:p>
            <a:r>
              <a:rPr lang="en-US" dirty="0"/>
              <a:t>Students who are THINKERS work to solve problems independently. </a:t>
            </a:r>
          </a:p>
          <a:p>
            <a:r>
              <a:rPr lang="en-US" dirty="0"/>
              <a:t>They can imagine many solutions to a question or challenge. </a:t>
            </a:r>
          </a:p>
          <a:p>
            <a:r>
              <a:rPr lang="en-US" dirty="0"/>
              <a:t>Thinkers make good decisions and can predict the outcomes of their actions. </a:t>
            </a:r>
          </a:p>
          <a:p>
            <a:r>
              <a:rPr lang="en-US" dirty="0"/>
              <a:t>They think creatively and critically. </a:t>
            </a:r>
          </a:p>
          <a:p>
            <a:r>
              <a:rPr lang="en-US" u="sng" dirty="0"/>
              <a:t>At home</a:t>
            </a:r>
            <a:r>
              <a:rPr lang="en-US" dirty="0"/>
              <a:t>:</a:t>
            </a:r>
          </a:p>
          <a:p>
            <a:pPr lvl="1"/>
            <a:r>
              <a:rPr lang="en-US" dirty="0"/>
              <a:t>Encourage your child to try to think of solutions to problems independently. </a:t>
            </a:r>
          </a:p>
          <a:p>
            <a:pPr lvl="1"/>
            <a:r>
              <a:rPr lang="en-US" dirty="0"/>
              <a:t>Pose different real-life problems and questions to your child:</a:t>
            </a:r>
          </a:p>
          <a:p>
            <a:pPr lvl="2"/>
            <a:r>
              <a:rPr lang="en-US" dirty="0"/>
              <a:t>“I’m not sure how to arrange the glasses so they can all fit in the cupboard.” </a:t>
            </a:r>
          </a:p>
          <a:p>
            <a:pPr lvl="2"/>
            <a:r>
              <a:rPr lang="en-US" dirty="0"/>
              <a:t>“I wonder how much the groceries in the cart will cost… how can we make an estimate?” </a:t>
            </a:r>
          </a:p>
          <a:p>
            <a:endParaRPr lang="en-US" dirty="0"/>
          </a:p>
        </p:txBody>
      </p:sp>
      <p:sp>
        <p:nvSpPr>
          <p:cNvPr id="4" name="Content Placeholder 3"/>
          <p:cNvSpPr>
            <a:spLocks noGrp="1"/>
          </p:cNvSpPr>
          <p:nvPr>
            <p:ph sz="half" idx="2"/>
          </p:nvPr>
        </p:nvSpPr>
        <p:spPr>
          <a:xfrm>
            <a:off x="6187415" y="2222286"/>
            <a:ext cx="5946920" cy="4635713"/>
          </a:xfrm>
        </p:spPr>
        <p:txBody>
          <a:bodyPr>
            <a:normAutofit fontScale="92500" lnSpcReduction="10000"/>
          </a:bodyPr>
          <a:lstStyle/>
          <a:p>
            <a:r>
              <a:rPr lang="en-US" dirty="0"/>
              <a:t>Students who are BALANCED are healthy and are aware that eating properly and exercising is important in their lives. </a:t>
            </a:r>
          </a:p>
          <a:p>
            <a:r>
              <a:rPr lang="en-US" dirty="0"/>
              <a:t>They understand that it is important to have a balance between the physical and mental aspects of their bodies. </a:t>
            </a:r>
          </a:p>
          <a:p>
            <a:r>
              <a:rPr lang="en-US" dirty="0"/>
              <a:t>They spend time doing many different things. </a:t>
            </a:r>
          </a:p>
          <a:p>
            <a:r>
              <a:rPr lang="en-US" u="sng" dirty="0"/>
              <a:t>At home</a:t>
            </a:r>
            <a:r>
              <a:rPr lang="en-US" dirty="0"/>
              <a:t>:</a:t>
            </a:r>
          </a:p>
          <a:p>
            <a:pPr lvl="1"/>
            <a:r>
              <a:rPr lang="en-US" dirty="0"/>
              <a:t>Encourage your child to participate in a wide variety of structured activities. </a:t>
            </a:r>
          </a:p>
          <a:p>
            <a:pPr lvl="1"/>
            <a:r>
              <a:rPr lang="en-US" dirty="0"/>
              <a:t>During less structured time, also be aware of the activities that your child is participating in. </a:t>
            </a:r>
            <a:endParaRPr lang="en-US" dirty="0" smtClean="0"/>
          </a:p>
          <a:p>
            <a:pPr lvl="1"/>
            <a:r>
              <a:rPr lang="en-US" dirty="0"/>
              <a:t>Discuss the food groups with your child. Spend a few minutes during a mealtime deciding if what your family is eating is balanced.</a:t>
            </a:r>
          </a:p>
          <a:p>
            <a:pPr lvl="1"/>
            <a:endParaRPr lang="en-US" dirty="0"/>
          </a:p>
          <a:p>
            <a:endParaRPr lang="en-US" dirty="0"/>
          </a:p>
        </p:txBody>
      </p:sp>
      <p:cxnSp>
        <p:nvCxnSpPr>
          <p:cNvPr id="5" name="Straight Connector 4"/>
          <p:cNvCxnSpPr/>
          <p:nvPr/>
        </p:nvCxnSpPr>
        <p:spPr>
          <a:xfrm flipH="1">
            <a:off x="5972432" y="1846284"/>
            <a:ext cx="8238" cy="5011716"/>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47979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990" y="1271453"/>
            <a:ext cx="5893840" cy="2645912"/>
          </a:xfrm>
        </p:spPr>
        <p:txBody>
          <a:bodyPr/>
          <a:lstStyle/>
          <a:p>
            <a:r>
              <a:rPr lang="en-US" dirty="0" smtClean="0">
                <a:solidFill>
                  <a:srgbClr val="FFFF00"/>
                </a:solidFill>
              </a:rPr>
              <a:t>Next IB Night:</a:t>
            </a:r>
            <a:r>
              <a:rPr lang="en-US" dirty="0" smtClean="0"/>
              <a:t/>
            </a:r>
            <a:br>
              <a:rPr lang="en-US" dirty="0" smtClean="0"/>
            </a:br>
            <a:r>
              <a:rPr lang="en-US" sz="3600" dirty="0" smtClean="0"/>
              <a:t/>
            </a:r>
            <a:br>
              <a:rPr lang="en-US" sz="3600" dirty="0" smtClean="0"/>
            </a:br>
            <a:r>
              <a:rPr lang="en-US" sz="3600" dirty="0" smtClean="0"/>
              <a:t>IB Parent Night #2</a:t>
            </a:r>
            <a:r>
              <a:rPr lang="en-US" dirty="0" smtClean="0"/>
              <a:t/>
            </a:r>
            <a:br>
              <a:rPr lang="en-US" dirty="0" smtClean="0"/>
            </a:br>
            <a:r>
              <a:rPr lang="en-US" sz="2400" dirty="0" err="1" smtClean="0"/>
              <a:t>Transdisciplinary</a:t>
            </a:r>
            <a:r>
              <a:rPr lang="en-US" sz="2400" dirty="0" smtClean="0"/>
              <a:t> Themes and the Inquiry Cycle</a:t>
            </a:r>
            <a:r>
              <a:rPr lang="en-US" sz="2400" dirty="0"/>
              <a:t/>
            </a:r>
            <a:br>
              <a:rPr lang="en-US" sz="2400" dirty="0"/>
            </a:br>
            <a:r>
              <a:rPr lang="en-US" sz="2400" dirty="0" smtClean="0"/>
              <a:t>January 9, 2019</a:t>
            </a:r>
            <a:endParaRPr lang="en-US" sz="2400"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quarter" idx="16"/>
          </p:nvPr>
        </p:nvSpPr>
        <p:spPr/>
        <p:txBody>
          <a:bodyPr/>
          <a:lstStyle/>
          <a:p>
            <a:r>
              <a:rPr lang="en-US" dirty="0" smtClean="0"/>
              <a:t>**Join us on Wednesday, </a:t>
            </a:r>
            <a:r>
              <a:rPr lang="en-US" dirty="0" smtClean="0"/>
              <a:t>January 9th, for </a:t>
            </a:r>
            <a:r>
              <a:rPr lang="en-US" dirty="0" smtClean="0"/>
              <a:t>our second IB Parent Night. **</a:t>
            </a:r>
          </a:p>
          <a:p>
            <a:endParaRPr lang="en-US" dirty="0"/>
          </a:p>
          <a:p>
            <a:r>
              <a:rPr lang="en-US" dirty="0" smtClean="0"/>
              <a:t>We will be discussing the 6 </a:t>
            </a:r>
            <a:r>
              <a:rPr lang="en-US" dirty="0" err="1" smtClean="0"/>
              <a:t>transdisciplinary</a:t>
            </a:r>
            <a:r>
              <a:rPr lang="en-US" dirty="0" smtClean="0"/>
              <a:t> themes and the inquiry cycle. We will also talk about how they will be used in the classroom as we progress in the plans for the PYP program. </a:t>
            </a:r>
            <a:endParaRPr lang="en-US" dirty="0"/>
          </a:p>
        </p:txBody>
      </p:sp>
    </p:spTree>
    <p:extLst>
      <p:ext uri="{BB962C8B-B14F-4D97-AF65-F5344CB8AC3E}">
        <p14:creationId xmlns:p14="http://schemas.microsoft.com/office/powerpoint/2010/main" val="38711781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questions?</a:t>
            </a:r>
            <a:endParaRPr lang="en-US" dirty="0"/>
          </a:p>
        </p:txBody>
      </p:sp>
      <p:sp>
        <p:nvSpPr>
          <p:cNvPr id="3" name="Content Placeholder 2"/>
          <p:cNvSpPr>
            <a:spLocks noGrp="1"/>
          </p:cNvSpPr>
          <p:nvPr>
            <p:ph idx="1"/>
          </p:nvPr>
        </p:nvSpPr>
        <p:spPr/>
        <p:txBody>
          <a:bodyPr/>
          <a:lstStyle/>
          <a:p>
            <a:r>
              <a:rPr lang="en-US" dirty="0" smtClean="0"/>
              <a:t>Feel free to email me at: </a:t>
            </a:r>
            <a:r>
              <a:rPr lang="en-US" dirty="0" smtClean="0">
                <a:hlinkClick r:id="rId2"/>
              </a:rPr>
              <a:t>Tornopsky.rena@Franklin-Academy.org</a:t>
            </a:r>
            <a:endParaRPr lang="en-US" dirty="0" smtClean="0"/>
          </a:p>
          <a:p>
            <a:r>
              <a:rPr lang="en-US" dirty="0" smtClean="0"/>
              <a:t>FABB IB </a:t>
            </a:r>
            <a:r>
              <a:rPr lang="en-US" dirty="0" err="1" smtClean="0"/>
              <a:t>Weebly</a:t>
            </a:r>
            <a:r>
              <a:rPr lang="en-US" dirty="0" smtClean="0"/>
              <a:t>: </a:t>
            </a:r>
            <a:r>
              <a:rPr lang="en-US" dirty="0" smtClean="0">
                <a:hlinkClick r:id="rId3"/>
              </a:rPr>
              <a:t>www.fa-ib.weebly.com</a:t>
            </a:r>
            <a:endParaRPr lang="en-US" dirty="0" smtClean="0"/>
          </a:p>
        </p:txBody>
      </p:sp>
      <p:pic>
        <p:nvPicPr>
          <p:cNvPr id="4102" name="Picture 6" descr="Image result for ib pyp candidate sch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0916" y="351296"/>
            <a:ext cx="5185547" cy="125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726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ib pyp candidate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5551" y="170913"/>
            <a:ext cx="6584957" cy="6584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178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PYP?</a:t>
            </a:r>
            <a:endParaRPr lang="en-US" dirty="0"/>
          </a:p>
        </p:txBody>
      </p:sp>
      <p:sp>
        <p:nvSpPr>
          <p:cNvPr id="3" name="Content Placeholder 2"/>
          <p:cNvSpPr>
            <a:spLocks noGrp="1"/>
          </p:cNvSpPr>
          <p:nvPr>
            <p:ph idx="1"/>
          </p:nvPr>
        </p:nvSpPr>
        <p:spPr>
          <a:xfrm>
            <a:off x="598206" y="2222287"/>
            <a:ext cx="10775080" cy="4238334"/>
          </a:xfrm>
        </p:spPr>
        <p:txBody>
          <a:bodyPr>
            <a:noAutofit/>
          </a:bodyPr>
          <a:lstStyle/>
          <a:p>
            <a:r>
              <a:rPr lang="en-US" sz="2400" dirty="0" smtClean="0"/>
              <a:t>Franklin Academy is shifting to the International Baccalaureate (IB) Primary Years </a:t>
            </a:r>
            <a:r>
              <a:rPr lang="en-US" sz="2400" dirty="0" err="1" smtClean="0"/>
              <a:t>Programme</a:t>
            </a:r>
            <a:r>
              <a:rPr lang="en-US" sz="2400" dirty="0" smtClean="0"/>
              <a:t> (PYP) curriculum framework.</a:t>
            </a:r>
          </a:p>
          <a:p>
            <a:r>
              <a:rPr lang="en-US" sz="2400" dirty="0" smtClean="0"/>
              <a:t>The PYP is a curriculum framework that provides opportunities for learners to construct and develop meaning through concept-driven inquiry.</a:t>
            </a:r>
          </a:p>
          <a:p>
            <a:r>
              <a:rPr lang="en-US" sz="2400" dirty="0" smtClean="0"/>
              <a:t>The PYP encourages students to build meaning and refine their understanding through inquiry. </a:t>
            </a:r>
          </a:p>
          <a:p>
            <a:r>
              <a:rPr lang="en-US" sz="2400" dirty="0" smtClean="0"/>
              <a:t>To unify the education amongst all PYP schools, there are six </a:t>
            </a:r>
            <a:r>
              <a:rPr lang="en-US" sz="2400" dirty="0" err="1" smtClean="0"/>
              <a:t>trandsiciplinary</a:t>
            </a:r>
            <a:r>
              <a:rPr lang="en-US" sz="2400" dirty="0" smtClean="0"/>
              <a:t> themes that are essential.</a:t>
            </a:r>
            <a:endParaRPr lang="en-US" sz="2400" dirty="0"/>
          </a:p>
        </p:txBody>
      </p:sp>
    </p:spTree>
    <p:extLst>
      <p:ext uri="{BB962C8B-B14F-4D97-AF65-F5344CB8AC3E}">
        <p14:creationId xmlns:p14="http://schemas.microsoft.com/office/powerpoint/2010/main" val="948033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Transdisciplinary</a:t>
            </a:r>
            <a:r>
              <a:rPr lang="en-US" dirty="0" smtClean="0"/>
              <a:t> Themes</a:t>
            </a:r>
            <a:endParaRPr lang="en-US" dirty="0"/>
          </a:p>
        </p:txBody>
      </p:sp>
      <p:sp>
        <p:nvSpPr>
          <p:cNvPr id="3" name="Content Placeholder 2"/>
          <p:cNvSpPr>
            <a:spLocks noGrp="1"/>
          </p:cNvSpPr>
          <p:nvPr>
            <p:ph sz="half" idx="1"/>
          </p:nvPr>
        </p:nvSpPr>
        <p:spPr>
          <a:xfrm>
            <a:off x="348694" y="2222288"/>
            <a:ext cx="5185873" cy="3638763"/>
          </a:xfrm>
        </p:spPr>
        <p:txBody>
          <a:bodyPr>
            <a:noAutofit/>
          </a:bodyPr>
          <a:lstStyle/>
          <a:p>
            <a:r>
              <a:rPr lang="en-US" sz="2000" dirty="0" smtClean="0"/>
              <a:t>The six </a:t>
            </a:r>
            <a:r>
              <a:rPr lang="en-US" sz="2000" dirty="0" err="1" smtClean="0"/>
              <a:t>transdisciplinary</a:t>
            </a:r>
            <a:r>
              <a:rPr lang="en-US" sz="2000" dirty="0" smtClean="0"/>
              <a:t> themes are:</a:t>
            </a:r>
          </a:p>
          <a:p>
            <a:pPr lvl="1"/>
            <a:r>
              <a:rPr lang="en-US" sz="2000" dirty="0" smtClean="0"/>
              <a:t>Who We Are</a:t>
            </a:r>
          </a:p>
          <a:p>
            <a:pPr lvl="1"/>
            <a:r>
              <a:rPr lang="en-US" sz="2000" dirty="0" smtClean="0"/>
              <a:t>Where We Are In Place And Time</a:t>
            </a:r>
          </a:p>
          <a:p>
            <a:pPr lvl="1"/>
            <a:r>
              <a:rPr lang="en-US" sz="2000" dirty="0" smtClean="0"/>
              <a:t>How We Express Ourselves</a:t>
            </a:r>
          </a:p>
          <a:p>
            <a:pPr lvl="1"/>
            <a:r>
              <a:rPr lang="en-US" sz="2000" dirty="0" smtClean="0"/>
              <a:t>How The World Works</a:t>
            </a:r>
          </a:p>
          <a:p>
            <a:pPr lvl="1"/>
            <a:r>
              <a:rPr lang="en-US" sz="2000" dirty="0" smtClean="0"/>
              <a:t>How We Organize Ourselves</a:t>
            </a:r>
          </a:p>
          <a:p>
            <a:pPr lvl="1"/>
            <a:r>
              <a:rPr lang="en-US" sz="2000" dirty="0" smtClean="0"/>
              <a:t>Sharing The Planet</a:t>
            </a:r>
            <a:endParaRPr lang="en-US" sz="2000" dirty="0"/>
          </a:p>
        </p:txBody>
      </p:sp>
      <p:sp>
        <p:nvSpPr>
          <p:cNvPr id="4" name="Content Placeholder 3"/>
          <p:cNvSpPr>
            <a:spLocks noGrp="1"/>
          </p:cNvSpPr>
          <p:nvPr>
            <p:ph sz="half" idx="2"/>
          </p:nvPr>
        </p:nvSpPr>
        <p:spPr>
          <a:xfrm>
            <a:off x="6298511" y="2222287"/>
            <a:ext cx="5194583" cy="3638764"/>
          </a:xfrm>
        </p:spPr>
        <p:txBody>
          <a:bodyPr>
            <a:normAutofit/>
          </a:bodyPr>
          <a:lstStyle/>
          <a:p>
            <a:r>
              <a:rPr lang="en-US" sz="2000" dirty="0" smtClean="0"/>
              <a:t>Students are expected to inquire and learn about globally significant issues under the themes.</a:t>
            </a:r>
          </a:p>
          <a:p>
            <a:r>
              <a:rPr lang="en-US" sz="2000" dirty="0" smtClean="0"/>
              <a:t>Each unit will address a central idea that is relevant to both the Florida Standards and the </a:t>
            </a:r>
            <a:r>
              <a:rPr lang="en-US" sz="2000" dirty="0" err="1" smtClean="0"/>
              <a:t>transdisciplinary</a:t>
            </a:r>
            <a:r>
              <a:rPr lang="en-US" sz="2000" dirty="0" smtClean="0"/>
              <a:t> theme.</a:t>
            </a:r>
            <a:endParaRPr lang="en-US" sz="2000" dirty="0"/>
          </a:p>
        </p:txBody>
      </p:sp>
    </p:spTree>
    <p:extLst>
      <p:ext uri="{BB962C8B-B14F-4D97-AF65-F5344CB8AC3E}">
        <p14:creationId xmlns:p14="http://schemas.microsoft.com/office/powerpoint/2010/main" val="2252589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83060" y="296561"/>
            <a:ext cx="11297693" cy="6310185"/>
          </a:xfrm>
          <a:prstGeom prst="rect">
            <a:avLst/>
          </a:prstGeom>
        </p:spPr>
      </p:pic>
    </p:spTree>
    <p:extLst>
      <p:ext uri="{BB962C8B-B14F-4D97-AF65-F5344CB8AC3E}">
        <p14:creationId xmlns:p14="http://schemas.microsoft.com/office/powerpoint/2010/main" val="556494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IB PYP </a:t>
            </a:r>
            <a:br>
              <a:rPr lang="en-US" dirty="0" smtClean="0"/>
            </a:br>
            <a:r>
              <a:rPr lang="en-US" dirty="0" smtClean="0"/>
              <a:t>Learner Profile </a:t>
            </a:r>
            <a:endParaRPr lang="en-US" dirty="0"/>
          </a:p>
        </p:txBody>
      </p:sp>
      <p:pic>
        <p:nvPicPr>
          <p:cNvPr id="1026" name="Picture 2" descr="Image result for learner profile home hand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8160" y="1627054"/>
            <a:ext cx="3625592" cy="3625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79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Learner Profile? </a:t>
            </a:r>
            <a:endParaRPr lang="en-US" dirty="0"/>
          </a:p>
        </p:txBody>
      </p:sp>
      <p:sp>
        <p:nvSpPr>
          <p:cNvPr id="3" name="Content Placeholder 2"/>
          <p:cNvSpPr>
            <a:spLocks noGrp="1"/>
          </p:cNvSpPr>
          <p:nvPr>
            <p:ph idx="1"/>
          </p:nvPr>
        </p:nvSpPr>
        <p:spPr>
          <a:xfrm>
            <a:off x="818712" y="2222287"/>
            <a:ext cx="10554574" cy="4101601"/>
          </a:xfrm>
        </p:spPr>
        <p:txBody>
          <a:bodyPr>
            <a:noAutofit/>
          </a:bodyPr>
          <a:lstStyle/>
          <a:p>
            <a:r>
              <a:rPr lang="en-US" sz="2400" dirty="0" smtClean="0"/>
              <a:t>The aim of all IB </a:t>
            </a:r>
            <a:r>
              <a:rPr lang="en-US" sz="2400" dirty="0" err="1" smtClean="0"/>
              <a:t>programmes</a:t>
            </a:r>
            <a:r>
              <a:rPr lang="en-US" sz="2400" dirty="0" smtClean="0"/>
              <a:t> are to develop internationally-minded people who, recognizing their common humanity and shared guardianship of the planet, help create a better and more peaceful world.</a:t>
            </a:r>
          </a:p>
          <a:p>
            <a:r>
              <a:rPr lang="en-US" sz="2400" dirty="0" smtClean="0"/>
              <a:t>IB Learners strive to be:</a:t>
            </a:r>
          </a:p>
          <a:p>
            <a:pPr lvl="1"/>
            <a:r>
              <a:rPr lang="en-US" sz="2400" dirty="0" smtClean="0"/>
              <a:t>Reflective, open-minded, risk takers, caring, balanced, principled, knowledgeable, inquirers, communicators, and thinkers. </a:t>
            </a:r>
          </a:p>
          <a:p>
            <a:r>
              <a:rPr lang="en-US" sz="2400" dirty="0" smtClean="0"/>
              <a:t>Think of them as our desired character traits for global learners. </a:t>
            </a:r>
            <a:endParaRPr lang="en-US" sz="2400" dirty="0"/>
          </a:p>
        </p:txBody>
      </p:sp>
    </p:spTree>
    <p:extLst>
      <p:ext uri="{BB962C8B-B14F-4D97-AF65-F5344CB8AC3E}">
        <p14:creationId xmlns:p14="http://schemas.microsoft.com/office/powerpoint/2010/main" val="1234623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 at home to support the Learner Profile?</a:t>
            </a:r>
            <a:endParaRPr lang="en-US" dirty="0"/>
          </a:p>
        </p:txBody>
      </p:sp>
      <p:pic>
        <p:nvPicPr>
          <p:cNvPr id="2050" name="Picture 2" descr="Image result for what is the learner profile py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3350" y="1435706"/>
            <a:ext cx="4049906" cy="3597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851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Caring:									Knowledgeable:</a:t>
            </a:r>
            <a:endParaRPr lang="en-US" dirty="0"/>
          </a:p>
        </p:txBody>
      </p:sp>
      <p:sp>
        <p:nvSpPr>
          <p:cNvPr id="3" name="Content Placeholder 2"/>
          <p:cNvSpPr>
            <a:spLocks noGrp="1"/>
          </p:cNvSpPr>
          <p:nvPr>
            <p:ph sz="half" idx="1"/>
          </p:nvPr>
        </p:nvSpPr>
        <p:spPr>
          <a:xfrm>
            <a:off x="0" y="1846284"/>
            <a:ext cx="5774724" cy="5011716"/>
          </a:xfrm>
        </p:spPr>
        <p:txBody>
          <a:bodyPr>
            <a:normAutofit fontScale="92500"/>
          </a:bodyPr>
          <a:lstStyle/>
          <a:p>
            <a:r>
              <a:rPr lang="en-US" sz="1700" dirty="0"/>
              <a:t>Students who are CARING want people around them to be happy and are sensitive to their needs. </a:t>
            </a:r>
          </a:p>
          <a:p>
            <a:r>
              <a:rPr lang="en-US" sz="1700" dirty="0"/>
              <a:t>They think about the world and work to take care of their community and the environment. </a:t>
            </a:r>
          </a:p>
          <a:p>
            <a:r>
              <a:rPr lang="en-US" sz="1700" dirty="0"/>
              <a:t>They remember to treat others how they themselves would like to be treated. </a:t>
            </a:r>
          </a:p>
          <a:p>
            <a:r>
              <a:rPr lang="en-US" sz="1700" u="sng" dirty="0"/>
              <a:t>At home</a:t>
            </a:r>
            <a:r>
              <a:rPr lang="en-US" sz="1700" dirty="0"/>
              <a:t>:</a:t>
            </a:r>
          </a:p>
          <a:p>
            <a:pPr lvl="1"/>
            <a:r>
              <a:rPr lang="en-US" sz="1700" dirty="0"/>
              <a:t>Role model the caring behavior you want to see, use kind words, and explain why those behaviors are caring</a:t>
            </a:r>
            <a:r>
              <a:rPr lang="en-US" sz="1700" dirty="0" smtClean="0"/>
              <a:t>.</a:t>
            </a:r>
          </a:p>
          <a:p>
            <a:pPr lvl="1"/>
            <a:r>
              <a:rPr lang="en-US" sz="1700" dirty="0"/>
              <a:t>After reading a book, spend some time considering how the people in the book acted. </a:t>
            </a:r>
          </a:p>
          <a:p>
            <a:pPr lvl="1"/>
            <a:endParaRPr lang="en-US" dirty="0"/>
          </a:p>
          <a:p>
            <a:endParaRPr lang="en-US" dirty="0"/>
          </a:p>
        </p:txBody>
      </p:sp>
      <p:sp>
        <p:nvSpPr>
          <p:cNvPr id="4" name="Content Placeholder 3"/>
          <p:cNvSpPr>
            <a:spLocks noGrp="1"/>
          </p:cNvSpPr>
          <p:nvPr>
            <p:ph sz="half" idx="2"/>
          </p:nvPr>
        </p:nvSpPr>
        <p:spPr>
          <a:xfrm>
            <a:off x="6129750" y="2263474"/>
            <a:ext cx="5913969" cy="4174395"/>
          </a:xfrm>
        </p:spPr>
        <p:txBody>
          <a:bodyPr>
            <a:normAutofit fontScale="92500"/>
          </a:bodyPr>
          <a:lstStyle/>
          <a:p>
            <a:r>
              <a:rPr lang="en-US" dirty="0"/>
              <a:t>Students who are KNOWLEDGEABLE have explored relevant and significant concepts and can remember what they have learned. </a:t>
            </a:r>
          </a:p>
          <a:p>
            <a:r>
              <a:rPr lang="en-US" dirty="0"/>
              <a:t>They can draw on this knowledge and apply it in new situations.</a:t>
            </a:r>
          </a:p>
          <a:p>
            <a:r>
              <a:rPr lang="en-US" sz="1600" u="sng" dirty="0"/>
              <a:t>At home</a:t>
            </a:r>
            <a:r>
              <a:rPr lang="en-US" sz="1600" dirty="0"/>
              <a:t>:</a:t>
            </a:r>
          </a:p>
          <a:p>
            <a:pPr lvl="1"/>
            <a:r>
              <a:rPr lang="en-US" dirty="0"/>
              <a:t>Encourage your child to read books at home that correspond with the topics being covered in school. </a:t>
            </a:r>
          </a:p>
          <a:p>
            <a:pPr lvl="1"/>
            <a:r>
              <a:rPr lang="en-US" dirty="0"/>
              <a:t>Ask your child about what they are learning in school and engage them in conversations about it</a:t>
            </a:r>
            <a:r>
              <a:rPr lang="en-US" dirty="0" smtClean="0"/>
              <a:t>.</a:t>
            </a:r>
          </a:p>
          <a:p>
            <a:pPr lvl="1"/>
            <a:r>
              <a:rPr lang="en-US" dirty="0"/>
              <a:t>Encourage your child to become familiar with current events and to read the newspaper and watch the news when appropriate. </a:t>
            </a:r>
          </a:p>
          <a:p>
            <a:pPr marL="457200" lvl="1" indent="0">
              <a:buNone/>
            </a:pPr>
            <a:endParaRPr lang="en-US" dirty="0"/>
          </a:p>
          <a:p>
            <a:endParaRPr lang="en-US" dirty="0"/>
          </a:p>
        </p:txBody>
      </p:sp>
      <p:cxnSp>
        <p:nvCxnSpPr>
          <p:cNvPr id="6" name="Straight Connector 5"/>
          <p:cNvCxnSpPr/>
          <p:nvPr/>
        </p:nvCxnSpPr>
        <p:spPr>
          <a:xfrm flipH="1">
            <a:off x="5972432" y="1846284"/>
            <a:ext cx="8238" cy="5011716"/>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003650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9312</TotalTime>
  <Words>1396</Words>
  <Application>Microsoft Office PowerPoint</Application>
  <PresentationFormat>Widescreen</PresentationFormat>
  <Paragraphs>107</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Century Gothic</vt:lpstr>
      <vt:lpstr>Wingdings 2</vt:lpstr>
      <vt:lpstr>Quotable</vt:lpstr>
      <vt:lpstr>Franklin Academy BB:  What is the PYP? What is the Learner Profile?</vt:lpstr>
      <vt:lpstr>PowerPoint Presentation</vt:lpstr>
      <vt:lpstr>What is the PYP?</vt:lpstr>
      <vt:lpstr>Transdisciplinary Themes</vt:lpstr>
      <vt:lpstr>PowerPoint Presentation</vt:lpstr>
      <vt:lpstr>IB PYP  Learner Profile </vt:lpstr>
      <vt:lpstr>What is the Learner Profile? </vt:lpstr>
      <vt:lpstr>What can you do at home to support the Learner Profile?</vt:lpstr>
      <vt:lpstr>Caring:         Knowledgeable:</vt:lpstr>
      <vt:lpstr>Communicator:          Reflective:</vt:lpstr>
      <vt:lpstr>Inquirer:        Open-Minded:</vt:lpstr>
      <vt:lpstr>Principled:       Risk-Taker:</vt:lpstr>
      <vt:lpstr>Thinker:        Balanced:</vt:lpstr>
      <vt:lpstr>Next IB Night:  IB Parent Night #2 Transdisciplinary Themes and the Inquiry Cycle January 9, 2019</vt:lpstr>
      <vt:lpstr>Any questions?</vt:lpstr>
    </vt:vector>
  </TitlesOfParts>
  <Company>Franklin Academy Boynton Beach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Franklin Academy BB:  What is the PYP? What is the Learner Profile?</dc:title>
  <dc:creator>Ashley Packard</dc:creator>
  <cp:lastModifiedBy>Rena Tornopsky</cp:lastModifiedBy>
  <cp:revision>28</cp:revision>
  <cp:lastPrinted>2017-12-06T17:11:28Z</cp:lastPrinted>
  <dcterms:created xsi:type="dcterms:W3CDTF">2017-11-13T14:26:44Z</dcterms:created>
  <dcterms:modified xsi:type="dcterms:W3CDTF">2018-09-04T14:58:04Z</dcterms:modified>
</cp:coreProperties>
</file>